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357" autoAdjust="0"/>
    <p:restoredTop sz="89362" autoAdjust="0"/>
  </p:normalViewPr>
  <p:slideViewPr>
    <p:cSldViewPr snapToGrid="0">
      <p:cViewPr varScale="1">
        <p:scale>
          <a:sx n="153" d="100"/>
          <a:sy n="153" d="100"/>
        </p:scale>
        <p:origin x="200" y="1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5/30/18 4:43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5/30/18 4:43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5/30/18 4:43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NuGet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GraphServiceClient</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.NET SDK</a:t>
            </a:r>
          </a:p>
          <a:p>
            <a:r>
              <a:rPr lang="en-US" dirty="0" err="1">
                <a:latin typeface="Courier New" panose="02070309020205020404" pitchFamily="49" charset="0"/>
                <a:cs typeface="Courier New" panose="02070309020205020404" pitchFamily="49" charset="0"/>
              </a:rPr>
              <a:t>Microsoft.Graph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5269135"/>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public </a:t>
            </a:r>
            <a:r>
              <a:rPr lang="en-US" sz="1600" dirty="0" err="1">
                <a:latin typeface="Courier New" panose="02070309020205020404" pitchFamily="49" charset="0"/>
                <a:cs typeface="Courier New" panose="02070309020205020404" pitchFamily="49" charset="0"/>
              </a:rPr>
              <a:t>async</a:t>
            </a:r>
            <a:r>
              <a:rPr lang="en-US" sz="1600" dirty="0">
                <a:latin typeface="Courier New" panose="02070309020205020404" pitchFamily="49" charset="0"/>
                <a:cs typeface="Courier New" panose="02070309020205020404" pitchFamily="49" charset="0"/>
              </a:rPr>
              <a:t> Task&lt;string&gt; </a:t>
            </a:r>
            <a:r>
              <a:rPr lang="en-US" sz="1600" dirty="0" err="1">
                <a:latin typeface="Courier New" panose="02070309020205020404" pitchFamily="49" charset="0"/>
                <a:cs typeface="Courier New" panose="02070309020205020404" pitchFamily="49" charset="0"/>
              </a:rPr>
              <a:t>GetUserAccessTokenAsync</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string </a:t>
            </a:r>
            <a:r>
              <a:rPr lang="en-US" sz="1600" dirty="0" err="1">
                <a:latin typeface="Courier New" panose="02070309020205020404" pitchFamily="49" charset="0"/>
                <a:cs typeface="Courier New" panose="02070309020205020404" pitchFamily="49" charset="0"/>
              </a:rPr>
              <a:t>signedInUserID</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ClaimsPrincipal.Current.FindFirst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ClaimTypes.NameIdentifier</a:t>
            </a:r>
            <a:r>
              <a:rPr lang="en-US" sz="1600" dirty="0">
                <a:latin typeface="Courier New" panose="02070309020205020404" pitchFamily="49" charset="0"/>
                <a:cs typeface="Courier New" panose="02070309020205020404" pitchFamily="49" charset="0"/>
              </a:rPr>
              <a:t>).Value;</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HttpContextWrapper</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HttpContextWrapper</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HttpContext.Current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TokenCache</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userTokenCache</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SessionTokenCache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signedInUserID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httpContext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GetMsalCacheInstance</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ConfidentialClientApplication</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cca</a:t>
            </a:r>
            <a:r>
              <a:rPr lang="en-US" sz="1600" dirty="0">
                <a:latin typeface="Courier New" panose="02070309020205020404" pitchFamily="49" charset="0"/>
                <a:cs typeface="Courier New" panose="02070309020205020404" pitchFamily="49" charset="0"/>
              </a:rPr>
              <a:t> = new </a:t>
            </a:r>
            <a:r>
              <a:rPr lang="en-US" sz="1600" dirty="0" err="1">
                <a:latin typeface="Courier New" panose="02070309020205020404" pitchFamily="49" charset="0"/>
                <a:cs typeface="Courier New" panose="02070309020205020404" pitchFamily="49" charset="0"/>
              </a:rPr>
              <a:t>ConfidentialClientApplication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appId</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redirectUri</a:t>
            </a:r>
            <a:r>
              <a:rPr lang="en-US" sz="1600" dirty="0">
                <a:latin typeface="Courier New" panose="02070309020205020404" pitchFamily="49" charset="0"/>
                <a:cs typeface="Courier New" panose="02070309020205020404" pitchFamily="49" charset="0"/>
              </a:rPr>
              <a:t>, new </a:t>
            </a:r>
            <a:r>
              <a:rPr lang="en-US" sz="1600" dirty="0" err="1">
                <a:latin typeface="Courier New" panose="02070309020205020404" pitchFamily="49" charset="0"/>
                <a:cs typeface="Courier New" panose="02070309020205020404" pitchFamily="49" charset="0"/>
              </a:rPr>
              <a:t>ClientCredential</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appSecret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userTokenCache</a:t>
            </a:r>
            <a:r>
              <a:rPr lang="en-US" sz="1600" dirty="0">
                <a:latin typeface="Courier New" panose="02070309020205020404" pitchFamily="49" charset="0"/>
                <a:cs typeface="Courier New" panose="02070309020205020404" pitchFamily="49" charset="0"/>
              </a:rPr>
              <a:t>, null);</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AuthenticationResult</a:t>
            </a:r>
            <a:r>
              <a:rPr lang="en-US" sz="1600" dirty="0">
                <a:latin typeface="Courier New" panose="02070309020205020404" pitchFamily="49" charset="0"/>
                <a:cs typeface="Courier New" panose="02070309020205020404" pitchFamily="49" charset="0"/>
              </a:rPr>
              <a:t> result = await </a:t>
            </a:r>
            <a:r>
              <a:rPr lang="en-US" sz="1600" dirty="0" err="1">
                <a:latin typeface="Courier New" panose="02070309020205020404" pitchFamily="49" charset="0"/>
                <a:cs typeface="Courier New" panose="02070309020205020404" pitchFamily="49" charset="0"/>
              </a:rPr>
              <a:t>cca.AcquireTokenSilentAsync</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scopes.Split</a:t>
            </a:r>
            <a:r>
              <a:rPr lang="en-US" sz="1600" dirty="0">
                <a:latin typeface="Courier New" panose="02070309020205020404" pitchFamily="49" charset="0"/>
                <a:cs typeface="Courier New" panose="02070309020205020404" pitchFamily="49" charset="0"/>
              </a:rPr>
              <a:t>(new char[] { ' ' }), </a:t>
            </a:r>
            <a:r>
              <a:rPr lang="en-US" sz="1600" dirty="0" err="1">
                <a:latin typeface="Courier New" panose="02070309020205020404" pitchFamily="49" charset="0"/>
                <a:cs typeface="Courier New" panose="02070309020205020404" pitchFamily="49" charset="0"/>
              </a:rPr>
              <a:t>cca.Users.First</a:t>
            </a:r>
            <a:r>
              <a:rPr lang="en-US" sz="1600" dirty="0">
                <a:latin typeface="Courier New" panose="02070309020205020404" pitchFamily="49" charset="0"/>
                <a:cs typeface="Courier New" panose="02070309020205020404" pitchFamily="49" charset="0"/>
              </a:rPr>
              <a:t>());</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return </a:t>
            </a:r>
            <a:r>
              <a:rPr lang="en-US" sz="1600" dirty="0" err="1">
                <a:latin typeface="Courier New" panose="02070309020205020404" pitchFamily="49" charset="0"/>
                <a:cs typeface="Courier New" panose="02070309020205020404" pitchFamily="49" charset="0"/>
              </a:rPr>
              <a:t>result.</a:t>
            </a:r>
            <a:r>
              <a:rPr lang="en-US" sz="1600" b="1"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5047536"/>
          </a:xfrm>
        </p:spPr>
        <p:txBody>
          <a:bodyPr/>
          <a:lstStyle/>
          <a:p>
            <a:r>
              <a:rPr lang="en-US" dirty="0"/>
              <a:t>Then, use the access token to create an instance of the </a:t>
            </a:r>
            <a:r>
              <a:rPr lang="en-US" dirty="0" err="1">
                <a:latin typeface="Courier New" panose="02070309020205020404" pitchFamily="49" charset="0"/>
                <a:cs typeface="Courier New" panose="02070309020205020404" pitchFamily="49" charset="0"/>
              </a:rPr>
              <a:t>GraphServiceClient</a:t>
            </a:r>
            <a:r>
              <a:rPr lang="en-US" dirty="0"/>
              <a:t> to call the Microsoft Graph API:</a:t>
            </a:r>
          </a:p>
          <a:p>
            <a:endParaRPr lang="en-US" dirty="0"/>
          </a:p>
          <a:p>
            <a:r>
              <a:rPr lang="en-US" dirty="0">
                <a:latin typeface="Courier New" panose="02070309020205020404" pitchFamily="49" charset="0"/>
                <a:cs typeface="Courier New" panose="02070309020205020404" pitchFamily="49" charset="0"/>
              </a:rPr>
              <a:t>public static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GetAuthenticatedClient</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 = new </a:t>
            </a:r>
            <a:r>
              <a:rPr lang="en-US" b="1" dirty="0" err="1">
                <a:latin typeface="Courier New" panose="02070309020205020404" pitchFamily="49" charset="0"/>
                <a:cs typeface="Courier New" panose="02070309020205020404" pitchFamily="49" charset="0"/>
              </a:rPr>
              <a:t>GraphServiceClient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DelegateAuthenticationProvider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async</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requestMessage</a:t>
            </a:r>
            <a:r>
              <a:rPr lang="en-US" dirty="0">
                <a:latin typeface="Courier New" panose="02070309020205020404" pitchFamily="49" charset="0"/>
                <a:cs typeface="Courier New" panose="02070309020205020404" pitchFamily="49" charset="0"/>
              </a:rPr>
              <a:t>) =&gt; {</a:t>
            </a:r>
          </a:p>
          <a:p>
            <a:r>
              <a:rPr lang="en-US" dirty="0">
                <a:latin typeface="Courier New" panose="02070309020205020404" pitchFamily="49" charset="0"/>
                <a:cs typeface="Courier New" panose="02070309020205020404" pitchFamily="49" charset="0"/>
              </a:rPr>
              <a:t>        string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await </a:t>
            </a:r>
            <a:r>
              <a:rPr lang="en-US" dirty="0" err="1">
                <a:latin typeface="Courier New" panose="02070309020205020404" pitchFamily="49" charset="0"/>
                <a:cs typeface="Courier New" panose="02070309020205020404" pitchFamily="49" charset="0"/>
              </a:rPr>
              <a:t>SampleAuthProvider.Instance.GetUserAccessTokenAsync</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requestMessage.Headers.Authorization</a:t>
            </a:r>
            <a:r>
              <a:rPr lang="en-US" dirty="0">
                <a:latin typeface="Courier New" panose="02070309020205020404" pitchFamily="49" charset="0"/>
                <a:cs typeface="Courier New" panose="02070309020205020404" pitchFamily="49" charset="0"/>
              </a:rPr>
              <a:t> = </a:t>
            </a:r>
          </a:p>
          <a:p>
            <a:r>
              <a:rPr lang="en-US" dirty="0">
                <a:latin typeface="Courier New" panose="02070309020205020404" pitchFamily="49" charset="0"/>
                <a:cs typeface="Courier New" panose="02070309020205020404" pitchFamily="49" charset="0"/>
              </a:rPr>
              <a:t>          new </a:t>
            </a:r>
            <a:r>
              <a:rPr lang="en-US" dirty="0" err="1">
                <a:latin typeface="Courier New" panose="02070309020205020404" pitchFamily="49" charset="0"/>
                <a:cs typeface="Courier New" panose="02070309020205020404" pitchFamily="49" charset="0"/>
              </a:rPr>
              <a:t>AuthenticationHeaderValue</a:t>
            </a:r>
            <a:r>
              <a:rPr lang="en-US" dirty="0">
                <a:latin typeface="Courier New" panose="02070309020205020404" pitchFamily="49" charset="0"/>
                <a:cs typeface="Courier New" panose="02070309020205020404" pitchFamily="49" charset="0"/>
              </a:rPr>
              <a:t>("bearer", </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return </a:t>
            </a:r>
            <a:r>
              <a:rPr lang="en-US" b="1" dirty="0" err="1">
                <a:latin typeface="Courier New" panose="02070309020205020404" pitchFamily="49" charset="0"/>
                <a:cs typeface="Courier New" panose="02070309020205020404" pitchFamily="49" charset="0"/>
              </a:rPr>
              <a:t>graphClient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987</Words>
  <Application>Microsoft Macintosh PowerPoint</Application>
  <PresentationFormat>Custom</PresentationFormat>
  <Paragraphs>119</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Building Microsoft  Graph applications</vt:lpstr>
      <vt:lpstr>Incorporate the Microsoft Graph into a web application</vt:lpstr>
      <vt:lpstr>NuGet Packages</vt:lpstr>
      <vt:lpstr>Obtaining a GraphServiceClient (API)</vt:lpstr>
      <vt:lpstr>Obtaining a GraphServiceClient (API)</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2018-05-30T21:14:44Z</dcterms:modified>
</cp:coreProperties>
</file>